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62" r:id="rId5"/>
    <p:sldId id="264" r:id="rId6"/>
    <p:sldId id="265" r:id="rId7"/>
    <p:sldId id="263" r:id="rId8"/>
    <p:sldId id="280" r:id="rId9"/>
    <p:sldId id="281" r:id="rId10"/>
    <p:sldId id="282" r:id="rId11"/>
    <p:sldId id="283" r:id="rId12"/>
    <p:sldId id="284" r:id="rId13"/>
    <p:sldId id="266" r:id="rId14"/>
    <p:sldId id="267" r:id="rId15"/>
    <p:sldId id="258" r:id="rId16"/>
    <p:sldId id="259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77" r:id="rId27"/>
    <p:sldId id="278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96021" autoAdjust="0"/>
  </p:normalViewPr>
  <p:slideViewPr>
    <p:cSldViewPr snapToGrid="0">
      <p:cViewPr varScale="1">
        <p:scale>
          <a:sx n="78" d="100"/>
          <a:sy n="78" d="100"/>
        </p:scale>
        <p:origin x="120" y="8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4AFAA-5545-4348-866E-082827204B28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B44E-D000-426C-9F9B-769AE7CC1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example: https://wellcome.ac.uk/news/how-we-judge-research-outputs-when-making-funding-decisions</a:t>
            </a:r>
          </a:p>
          <a:p>
            <a:r>
              <a:rPr lang="en-US" dirty="0" smtClean="0"/>
              <a:t>Cancer Research</a:t>
            </a:r>
            <a:r>
              <a:rPr lang="en-US" baseline="0" dirty="0" smtClean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Colin and Chris Weir are a Scottish couple who won</a:t>
            </a:r>
            <a:r>
              <a:rPr lang="en-GB" baseline="0" smtClean="0"/>
              <a:t> a life-changing sum of money in the national lottery. Would your postdoc come back into work if they hit the jackpot?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FB44E-D000-426C-9F9B-769AE7CC186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2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2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4992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1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63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7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16/12/2022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sfdora.org/resource/dora-slide-presentations/" TargetMode="External"/><Relationship Id="rId3" Type="http://schemas.openxmlformats.org/officeDocument/2006/relationships/hyperlink" Target="https://unsplash.com/photos/nwLTVwb7DbU" TargetMode="External"/><Relationship Id="rId7" Type="http://schemas.openxmlformats.org/officeDocument/2006/relationships/hyperlink" Target="https://unsplash.com/photos/6ZR-f5bkrGE" TargetMode="External"/><Relationship Id="rId2" Type="http://schemas.openxmlformats.org/officeDocument/2006/relationships/hyperlink" Target="https://www.fosteropenscience.eu/content/what-open-science-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/index.php?curid=58432969" TargetMode="External"/><Relationship Id="rId5" Type="http://schemas.openxmlformats.org/officeDocument/2006/relationships/hyperlink" Target="https://unsplash.com/photos/7PMGUqYQpYc" TargetMode="External"/><Relationship Id="rId4" Type="http://schemas.openxmlformats.org/officeDocument/2006/relationships/hyperlink" Target="https://unsplash.com/photos/5Zg64OwXJg8" TargetMode="External"/><Relationship Id="rId9" Type="http://schemas.openxmlformats.org/officeDocument/2006/relationships/hyperlink" Target="https://edcarp.github.io/Ed-DaSH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mtClean="0"/>
              <a:t>FAIR for leaders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1D6036-BCDA-4EC7-9653-F205FE226493}"/>
              </a:ext>
            </a:extLst>
          </p:cNvPr>
          <p:cNvSpPr txBox="1"/>
          <p:nvPr/>
        </p:nvSpPr>
        <p:spPr>
          <a:xfrm>
            <a:off x="1092764" y="5835907"/>
            <a:ext cx="699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94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smtClean="0"/>
              <a:t>Unpublished/negative </a:t>
            </a:r>
            <a:r>
              <a:rPr lang="pl-PL" sz="2400" dirty="0"/>
              <a:t>results</a:t>
            </a:r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546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6093542" cy="411693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“carrots”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smtClean="0"/>
              <a:t>get </a:t>
            </a:r>
            <a:r>
              <a:rPr lang="en-GB" sz="2400" dirty="0"/>
              <a:t>extra value from your </a:t>
            </a:r>
            <a:r>
              <a:rPr lang="en-GB" sz="2400" dirty="0" smtClean="0"/>
              <a:t>work</a:t>
            </a:r>
            <a:br>
              <a:rPr lang="en-GB" sz="2400" dirty="0" smtClean="0"/>
            </a:br>
            <a:r>
              <a:rPr lang="en-GB" sz="2400" dirty="0" smtClean="0"/>
              <a:t>(e.g</a:t>
            </a:r>
            <a:r>
              <a:rPr lang="en-GB" sz="2400" dirty="0"/>
              <a:t>. collaborators, reuse)</a:t>
            </a:r>
          </a:p>
          <a:p>
            <a:pPr marL="0" indent="0">
              <a:buNone/>
            </a:pPr>
            <a:r>
              <a:rPr lang="en-GB" sz="2400" dirty="0" smtClean="0"/>
              <a:t>• save </a:t>
            </a:r>
            <a:r>
              <a:rPr lang="en-GB" sz="2400" dirty="0"/>
              <a:t>own time (reproducibility but also communication overhead)  </a:t>
            </a:r>
          </a:p>
          <a:p>
            <a:pPr marL="0" indent="0">
              <a:buNone/>
            </a:pPr>
            <a:r>
              <a:rPr lang="en-GB" sz="2400" dirty="0" smtClean="0"/>
              <a:t>• build </a:t>
            </a:r>
            <a:r>
              <a:rPr lang="en-GB" sz="2400" dirty="0"/>
              <a:t>reputation and presence in the science community </a:t>
            </a:r>
          </a:p>
          <a:p>
            <a:pPr marL="0" indent="0">
              <a:buNone/>
            </a:pPr>
            <a:r>
              <a:rPr lang="en-GB" sz="2400" dirty="0" smtClean="0"/>
              <a:t>• evidence </a:t>
            </a:r>
            <a:r>
              <a:rPr lang="en-GB" sz="2400" dirty="0"/>
              <a:t>of your scientific rigour and work ethic.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007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</a:t>
            </a:r>
            <a:r>
              <a:rPr lang="en-GB" sz="3600" dirty="0" smtClean="0"/>
              <a:t>Science</a:t>
            </a:r>
            <a:r>
              <a:rPr lang="pl-PL" sz="3600" dirty="0" smtClean="0"/>
              <a:t> 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 </a:t>
            </a:r>
            <a:r>
              <a:rPr lang="pl-PL" sz="3600" dirty="0" smtClean="0"/>
              <a:t>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406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standard research operations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54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220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oogle Drive\work\OCM\de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23" y="472148"/>
            <a:ext cx="3569549" cy="30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57088"/>
            <a:ext cx="11072446" cy="1325563"/>
          </a:xfrm>
        </p:spPr>
        <p:txBody>
          <a:bodyPr/>
          <a:lstStyle/>
          <a:p>
            <a:r>
              <a:rPr lang="en-GB" dirty="0" smtClean="0"/>
              <a:t>Power figures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6" name="Picture 2" descr="D:\Google Drive\work\OCM\at gu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1801342"/>
            <a:ext cx="2960148" cy="30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80" y="389188"/>
            <a:ext cx="4600800" cy="306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71" y="609757"/>
            <a:ext cx="4601456" cy="306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66" y="2996217"/>
            <a:ext cx="3633706" cy="3575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33504" r="22763" b="2564"/>
          <a:stretch/>
        </p:blipFill>
        <p:spPr>
          <a:xfrm>
            <a:off x="6716720" y="3378373"/>
            <a:ext cx="4443548" cy="31415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661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2, 3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6454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Responsible for your minions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1690688"/>
            <a:ext cx="7221416" cy="4782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4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1824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pl-PL" sz="4000" dirty="0"/>
              <a:t>Better research by better sharing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595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 smtClean="0"/>
              <a:t>DORA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Declaration </a:t>
            </a:r>
            <a:r>
              <a:rPr lang="en-GB" b="1" dirty="0"/>
              <a:t>on Research </a:t>
            </a:r>
            <a:r>
              <a:rPr lang="en-GB" b="1" dirty="0" smtClean="0"/>
              <a:t>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need </a:t>
            </a:r>
            <a:r>
              <a:rPr lang="en-GB"/>
              <a:t>to </a:t>
            </a:r>
            <a:r>
              <a:rPr lang="en-GB" smtClean="0"/>
              <a:t>capitalise </a:t>
            </a:r>
            <a:r>
              <a:rPr lang="en-GB" dirty="0"/>
              <a:t>on the opportunities provided by online publication (such as relaxing unnecessary limits </a:t>
            </a:r>
            <a:r>
              <a:rPr lang="en-GB" dirty="0" smtClean="0"/>
              <a:t>… </a:t>
            </a:r>
            <a:r>
              <a:rPr lang="en-GB" dirty="0"/>
              <a:t>exploring new indicators of significance and impact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596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 smtClean="0"/>
              <a:t>DORA: Funders adoption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1271768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3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broad definition of ‘output’ is </a:t>
            </a:r>
            <a:r>
              <a:rPr lang="en-GB" dirty="0" smtClean="0"/>
              <a:t>used, such </a:t>
            </a:r>
            <a:r>
              <a:rPr lang="en-GB" dirty="0"/>
              <a:t>as datasets, patents and software.</a:t>
            </a:r>
          </a:p>
          <a:p>
            <a:r>
              <a:rPr lang="en-GB" dirty="0" smtClean="0"/>
              <a:t>Special </a:t>
            </a:r>
            <a:r>
              <a:rPr lang="en-GB" dirty="0"/>
              <a:t>attention is paid to Open </a:t>
            </a:r>
            <a:r>
              <a:rPr lang="en-GB" dirty="0" smtClean="0"/>
              <a:t>Science, which outputs </a:t>
            </a:r>
            <a:r>
              <a:rPr lang="en-GB" dirty="0"/>
              <a:t>are openly available</a:t>
            </a:r>
            <a:r>
              <a:rPr lang="en-GB" dirty="0" smtClean="0"/>
              <a:t>.</a:t>
            </a:r>
          </a:p>
          <a:p>
            <a:r>
              <a:rPr lang="en-US" dirty="0" smtClean="0"/>
              <a:t>New metrics: retweets, </a:t>
            </a:r>
            <a:r>
              <a:rPr lang="en-US" dirty="0"/>
              <a:t>online views and </a:t>
            </a:r>
            <a:r>
              <a:rPr lang="en-US" dirty="0" smtClean="0"/>
              <a:t>downloads</a:t>
            </a:r>
            <a:r>
              <a:rPr lang="en-US" smtClean="0"/>
              <a:t>, discussions, </a:t>
            </a:r>
            <a:r>
              <a:rPr lang="en-US" dirty="0" smtClean="0"/>
              <a:t>presence in mass </a:t>
            </a:r>
            <a:r>
              <a:rPr lang="en-US" dirty="0"/>
              <a:t>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4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pl-PL" dirty="0" smtClean="0"/>
              <a:t>easier to </a:t>
            </a:r>
            <a:r>
              <a:rPr lang="pl-PL" smtClean="0"/>
              <a:t>be prep</a:t>
            </a:r>
            <a:r>
              <a:rPr lang="en-GB" smtClean="0"/>
              <a:t>a</a:t>
            </a:r>
            <a:r>
              <a:rPr lang="pl-PL" smtClean="0"/>
              <a:t>red </a:t>
            </a:r>
            <a:r>
              <a:rPr lang="pl-PL" dirty="0" smtClean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takes time to make the outputs public</a:t>
            </a:r>
          </a:p>
          <a:p>
            <a:r>
              <a:rPr lang="en-GB" dirty="0" smtClean="0"/>
              <a:t>The quality of open outputs is easy to assess</a:t>
            </a:r>
          </a:p>
          <a:p>
            <a:endParaRPr lang="en-GB" dirty="0" smtClean="0"/>
          </a:p>
          <a:p>
            <a:r>
              <a:rPr lang="en-GB" dirty="0" smtClean="0"/>
              <a:t>Timestamps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do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028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Exercise – lottery winner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4" name="Picture 3" descr="Top 5 Biggest Lottery Wins Ev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825625"/>
            <a:ext cx="5807363" cy="42277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186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Lottery winner exercise - 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sz="4000" dirty="0" smtClean="0"/>
              <a:t>Good data management</a:t>
            </a:r>
            <a:r>
              <a:rPr lang="pl-PL" sz="4000" dirty="0" smtClean="0"/>
              <a:t>:</a:t>
            </a:r>
          </a:p>
          <a:p>
            <a:pPr>
              <a:buFontTx/>
              <a:buChar char="-"/>
            </a:pPr>
            <a:r>
              <a:rPr lang="en-GB" sz="4000" dirty="0" smtClean="0"/>
              <a:t>improve</a:t>
            </a:r>
            <a:r>
              <a:rPr lang="pl-PL" sz="4000" dirty="0" smtClean="0"/>
              <a:t>s</a:t>
            </a:r>
            <a:r>
              <a:rPr lang="en-GB" sz="4000" dirty="0" smtClean="0"/>
              <a:t> productivity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assure</a:t>
            </a:r>
            <a:r>
              <a:rPr lang="pl-PL" sz="4000" dirty="0" smtClean="0"/>
              <a:t>s</a:t>
            </a:r>
            <a:r>
              <a:rPr lang="en-GB" sz="4000" dirty="0" smtClean="0"/>
              <a:t> safety of your research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speeds up induction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makes it easier to generate public outputs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642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l-PL" sz="4000" dirty="0"/>
          </a:p>
          <a:p>
            <a:r>
              <a:rPr lang="en-GB" sz="4000" dirty="0" smtClean="0"/>
              <a:t>Being FAIR</a:t>
            </a:r>
            <a:endParaRPr lang="pl-PL" sz="4000" dirty="0"/>
          </a:p>
          <a:p>
            <a:r>
              <a:rPr lang="en-GB" sz="4000" dirty="0" smtClean="0"/>
              <a:t>Tools for oracles and overlords</a:t>
            </a:r>
            <a:endParaRPr lang="pl-PL" sz="4000" dirty="0"/>
          </a:p>
          <a:p>
            <a:r>
              <a:rPr lang="en-GB" sz="4000" dirty="0" smtClean="0"/>
              <a:t>Public repositories</a:t>
            </a:r>
            <a:endParaRPr lang="pl-PL" sz="4000" dirty="0"/>
          </a:p>
          <a:p>
            <a:r>
              <a:rPr lang="en-GB" sz="4000" dirty="0"/>
              <a:t>It is all about </a:t>
            </a:r>
            <a:r>
              <a:rPr lang="en-GB" sz="4000" dirty="0" smtClean="0"/>
              <a:t>planning</a:t>
            </a:r>
          </a:p>
          <a:p>
            <a:r>
              <a:rPr lang="en-GB" sz="4000" dirty="0" smtClean="0"/>
              <a:t>Wrap up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005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en-GB" dirty="0" smtClean="0"/>
              <a:t>Credits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984345" cy="404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smtClean="0"/>
              <a:t>[</a:t>
            </a:r>
            <a:r>
              <a:rPr lang="pl-PL" sz="1400" dirty="0"/>
              <a:t>1] Gema Bueno de la Fuente, “What is Open Science? Introduction”, </a:t>
            </a:r>
            <a:r>
              <a:rPr lang="pl-PL" sz="1400" dirty="0">
                <a:hlinkClick r:id="rId2"/>
              </a:rPr>
              <a:t>https://</a:t>
            </a:r>
            <a:r>
              <a:rPr lang="pl-PL" sz="1400" dirty="0" smtClean="0">
                <a:hlinkClick r:id="rId2"/>
              </a:rPr>
              <a:t>www.fosteropenscience.eu/content/what-open-science-introduction</a:t>
            </a:r>
            <a:r>
              <a:rPr lang="en-GB" sz="1400" dirty="0" smtClean="0"/>
              <a:t> </a:t>
            </a:r>
            <a:endParaRPr lang="pl-PL" sz="1400" dirty="0"/>
          </a:p>
          <a:p>
            <a:r>
              <a:rPr lang="pl-PL" sz="1400" dirty="0" smtClean="0"/>
              <a:t>[2] </a:t>
            </a:r>
            <a:r>
              <a:rPr lang="en-GB" sz="1400" dirty="0" smtClean="0"/>
              <a:t>Photo</a:t>
            </a:r>
            <a:r>
              <a:rPr lang="pl-PL" sz="1400" dirty="0" smtClean="0"/>
              <a:t>s Unsplash</a:t>
            </a:r>
            <a:r>
              <a:rPr lang="en-GB" sz="1400" dirty="0" smtClean="0"/>
              <a:t> by</a:t>
            </a:r>
            <a:r>
              <a:rPr lang="pl-PL" sz="1400" dirty="0" smtClean="0"/>
              <a:t>:</a:t>
            </a:r>
            <a:r>
              <a:rPr lang="en-GB" sz="1400" dirty="0" smtClean="0"/>
              <a:t> </a:t>
            </a:r>
            <a:r>
              <a:rPr lang="pl-PL" sz="1400" dirty="0" smtClean="0"/>
              <a:t/>
            </a:r>
            <a:br>
              <a:rPr lang="pl-PL" sz="1400" dirty="0" smtClean="0"/>
            </a:br>
            <a:r>
              <a:rPr lang="en-GB" sz="1400" dirty="0" smtClean="0"/>
              <a:t>Evangeline Shaw </a:t>
            </a:r>
            <a:r>
              <a:rPr lang="pl-PL" sz="1400" dirty="0" smtClean="0">
                <a:hlinkClick r:id="rId3"/>
              </a:rPr>
              <a:t>https</a:t>
            </a:r>
            <a:r>
              <a:rPr lang="pl-PL" sz="1400" dirty="0">
                <a:hlinkClick r:id="rId3"/>
              </a:rPr>
              <a:t>://</a:t>
            </a:r>
            <a:r>
              <a:rPr lang="pl-PL" sz="1400" dirty="0" smtClean="0">
                <a:hlinkClick r:id="rId3"/>
              </a:rPr>
              <a:t>unsplash.com/photos/nwLTVwb7DbU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en-GB" sz="1400" dirty="0"/>
              <a:t>Alexei </a:t>
            </a:r>
            <a:r>
              <a:rPr lang="en-GB" sz="1400" dirty="0" err="1" smtClean="0"/>
              <a:t>Scutar</a:t>
            </a:r>
            <a:r>
              <a:rPr lang="pl-PL" sz="1400" dirty="0" smtClean="0"/>
              <a:t> </a:t>
            </a:r>
            <a:r>
              <a:rPr lang="pl-PL" sz="1400" dirty="0" smtClean="0">
                <a:hlinkClick r:id="rId4"/>
              </a:rPr>
              <a:t>https</a:t>
            </a:r>
            <a:r>
              <a:rPr lang="pl-PL" sz="1400" dirty="0">
                <a:hlinkClick r:id="rId4"/>
              </a:rPr>
              <a:t>://</a:t>
            </a:r>
            <a:r>
              <a:rPr lang="pl-PL" sz="1400" dirty="0" smtClean="0">
                <a:hlinkClick r:id="rId4"/>
              </a:rPr>
              <a:t>unsplash.com/photos/5Zg64OwXJg8</a:t>
            </a:r>
            <a:r>
              <a:rPr lang="pl-PL" sz="1400" dirty="0"/>
              <a:t/>
            </a:r>
            <a:br>
              <a:rPr lang="pl-PL" sz="1400" dirty="0"/>
            </a:br>
            <a:r>
              <a:rPr lang="en-GB" sz="1400" dirty="0"/>
              <a:t>Markus </a:t>
            </a:r>
            <a:r>
              <a:rPr lang="en-GB" sz="1400" dirty="0" err="1" smtClean="0"/>
              <a:t>Spiske</a:t>
            </a:r>
            <a:r>
              <a:rPr lang="pl-PL" sz="1400" dirty="0" smtClean="0"/>
              <a:t> </a:t>
            </a:r>
            <a:r>
              <a:rPr lang="pl-PL" sz="1400" dirty="0" smtClean="0">
                <a:hlinkClick r:id="rId5"/>
              </a:rPr>
              <a:t>https</a:t>
            </a:r>
            <a:r>
              <a:rPr lang="pl-PL" sz="1400" dirty="0">
                <a:hlinkClick r:id="rId5"/>
              </a:rPr>
              <a:t>://</a:t>
            </a:r>
            <a:r>
              <a:rPr lang="pl-PL" sz="1400" dirty="0" smtClean="0">
                <a:hlinkClick r:id="rId5"/>
              </a:rPr>
              <a:t>unsplash.com/photos/7PMGUqYQpYc</a:t>
            </a:r>
            <a:endParaRPr lang="pl-PL" sz="1400" dirty="0" smtClean="0"/>
          </a:p>
          <a:p>
            <a:r>
              <a:rPr lang="pl-PL" sz="1400" dirty="0" smtClean="0"/>
              <a:t>[3] Photo Jonathunder, Medal</a:t>
            </a:r>
            <a:r>
              <a:rPr lang="pl-PL" sz="1400" dirty="0"/>
              <a:t>: Erik Lindberg (1873-1966) - </a:t>
            </a:r>
            <a:r>
              <a:rPr lang="pl-PL" sz="1400" dirty="0" smtClean="0"/>
              <a:t>NobelPrize.JPG</a:t>
            </a:r>
            <a:r>
              <a:rPr lang="pl-PL" sz="1400" dirty="0"/>
              <a:t>, PD-US, </a:t>
            </a:r>
            <a:r>
              <a:rPr lang="pl-PL" sz="1400" dirty="0">
                <a:hlinkClick r:id="rId6"/>
              </a:rPr>
              <a:t>https://</a:t>
            </a:r>
            <a:r>
              <a:rPr lang="pl-PL" sz="1400" dirty="0" smtClean="0">
                <a:hlinkClick r:id="rId6"/>
              </a:rPr>
              <a:t>en.wikipedia.org/w/index.php?curid=58432969</a:t>
            </a:r>
            <a:endParaRPr lang="pl-PL" sz="1400" dirty="0" smtClean="0"/>
          </a:p>
          <a:p>
            <a:r>
              <a:rPr lang="pl-PL" sz="1400" dirty="0" smtClean="0"/>
              <a:t>[4] </a:t>
            </a:r>
            <a:r>
              <a:rPr lang="en-GB" sz="1400" dirty="0" smtClean="0"/>
              <a:t>Photo</a:t>
            </a:r>
            <a:r>
              <a:rPr lang="pl-PL" sz="1400" dirty="0" smtClean="0"/>
              <a:t> </a:t>
            </a:r>
            <a:r>
              <a:rPr lang="pl-PL" sz="1400" dirty="0"/>
              <a:t>Unsplash</a:t>
            </a:r>
            <a:r>
              <a:rPr lang="en-GB" sz="1400" dirty="0"/>
              <a:t> by</a:t>
            </a:r>
            <a:r>
              <a:rPr lang="pl-PL" sz="1400" dirty="0" smtClean="0"/>
              <a:t>: </a:t>
            </a:r>
            <a:r>
              <a:rPr lang="en-GB" sz="1400" dirty="0" err="1"/>
              <a:t>Wyron</a:t>
            </a:r>
            <a:r>
              <a:rPr lang="en-GB" sz="1400" dirty="0"/>
              <a:t> A</a:t>
            </a:r>
            <a:r>
              <a:rPr lang="pl-PL" sz="1400" dirty="0" smtClean="0"/>
              <a:t> </a:t>
            </a:r>
            <a:r>
              <a:rPr lang="pl-PL" sz="1400" dirty="0">
                <a:hlinkClick r:id="rId7"/>
              </a:rPr>
              <a:t>https://</a:t>
            </a:r>
            <a:r>
              <a:rPr lang="pl-PL" sz="1400" dirty="0" smtClean="0">
                <a:hlinkClick r:id="rId7"/>
              </a:rPr>
              <a:t>unsplash.com/photos/6ZR-f5bkrGE</a:t>
            </a:r>
            <a:endParaRPr lang="pl-PL" sz="1400" dirty="0" smtClean="0"/>
          </a:p>
          <a:p>
            <a:r>
              <a:rPr lang="pl-PL" sz="1400" dirty="0"/>
              <a:t>[5] </a:t>
            </a:r>
            <a:r>
              <a:rPr lang="pl-PL" sz="1400" dirty="0" smtClean="0"/>
              <a:t>DORA </a:t>
            </a:r>
            <a:r>
              <a:rPr lang="pl-PL" sz="1400" dirty="0">
                <a:hlinkClick r:id="rId8"/>
              </a:rPr>
              <a:t>https://sfdora.org/resource/dora-slide-presentations</a:t>
            </a:r>
            <a:r>
              <a:rPr lang="pl-PL" sz="1400" dirty="0" smtClean="0">
                <a:hlinkClick r:id="rId8"/>
              </a:rPr>
              <a:t>/</a:t>
            </a:r>
            <a:endParaRPr lang="en-GB" sz="1400" dirty="0" smtClean="0"/>
          </a:p>
          <a:p>
            <a:endParaRPr lang="en-GB" sz="1400" dirty="0"/>
          </a:p>
          <a:p>
            <a:pPr marL="0" indent="0">
              <a:buNone/>
            </a:pPr>
            <a:r>
              <a:rPr lang="en-GB" sz="2000" dirty="0" smtClean="0"/>
              <a:t>Funding</a:t>
            </a:r>
          </a:p>
          <a:p>
            <a:pPr marL="0" indent="0">
              <a:buNone/>
            </a:pPr>
            <a:r>
              <a:rPr lang="en-GB" sz="1400" dirty="0" smtClean="0"/>
              <a:t>Ed-</a:t>
            </a:r>
            <a:r>
              <a:rPr lang="en-GB" sz="1400" dirty="0" err="1" smtClean="0"/>
              <a:t>DaSH</a:t>
            </a:r>
            <a:r>
              <a:rPr lang="en-GB" sz="1400" dirty="0" smtClean="0"/>
              <a:t> </a:t>
            </a:r>
            <a:r>
              <a:rPr lang="en-GB" sz="1400" dirty="0"/>
              <a:t>is a Data Science training programme for Health and Biosciences. This work was supported by UK Research and Innovation [grant number MR/V039075/1].</a:t>
            </a:r>
          </a:p>
          <a:p>
            <a:pPr marL="0" indent="0">
              <a:buNone/>
            </a:pPr>
            <a:r>
              <a:rPr lang="en-GB" sz="1400" dirty="0" smtClean="0">
                <a:hlinkClick r:id="rId9"/>
              </a:rPr>
              <a:t>https</a:t>
            </a:r>
            <a:r>
              <a:rPr lang="en-GB" sz="1400" dirty="0">
                <a:hlinkClick r:id="rId9"/>
              </a:rPr>
              <a:t>://edcarp.github.io/Ed-DaSH</a:t>
            </a:r>
            <a:r>
              <a:rPr lang="en-GB" sz="1400" dirty="0" smtClean="0">
                <a:hlinkClick r:id="rId9"/>
              </a:rPr>
              <a:t>/</a:t>
            </a:r>
            <a:r>
              <a:rPr lang="en-GB" sz="1400" dirty="0" smtClean="0"/>
              <a:t> </a:t>
            </a:r>
            <a:endParaRPr lang="pl-PL" sz="1400" dirty="0" smtClean="0"/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2381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Better research by better sharing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why </a:t>
            </a:r>
            <a:r>
              <a:rPr lang="en-GB" sz="3200" dirty="0"/>
              <a:t>you should know about Open </a:t>
            </a:r>
            <a:r>
              <a:rPr lang="en-GB" sz="3200" dirty="0" smtClean="0"/>
              <a:t>Science</a:t>
            </a:r>
            <a:r>
              <a:rPr lang="en-GB" sz="3200" dirty="0"/>
              <a:t>, FAIR and </a:t>
            </a:r>
            <a:r>
              <a:rPr lang="en-GB" sz="3200" dirty="0" smtClean="0"/>
              <a:t>data management </a:t>
            </a:r>
          </a:p>
          <a:p>
            <a:endParaRPr lang="en-GB" sz="3200" dirty="0" smtClean="0"/>
          </a:p>
          <a:p>
            <a:r>
              <a:rPr lang="en-GB" sz="3200" dirty="0" smtClean="0"/>
              <a:t>how </a:t>
            </a:r>
            <a:r>
              <a:rPr lang="en-GB" sz="3200" dirty="0"/>
              <a:t>adoption of </a:t>
            </a:r>
            <a:r>
              <a:rPr lang="en-GB" sz="3200" dirty="0" smtClean="0"/>
              <a:t>these </a:t>
            </a:r>
            <a:r>
              <a:rPr lang="en-GB" sz="3200" dirty="0"/>
              <a:t>practices benefits </a:t>
            </a:r>
            <a:r>
              <a:rPr lang="en-GB" sz="3200" dirty="0" smtClean="0"/>
              <a:t>your </a:t>
            </a:r>
            <a:r>
              <a:rPr lang="en-GB" sz="3200" dirty="0"/>
              <a:t>group/organization by: </a:t>
            </a:r>
            <a:endParaRPr lang="en-GB" sz="3200" dirty="0" smtClean="0"/>
          </a:p>
          <a:p>
            <a:pPr lvl="1"/>
            <a:r>
              <a:rPr lang="en-GB" sz="2800" dirty="0" smtClean="0"/>
              <a:t>improving </a:t>
            </a:r>
            <a:r>
              <a:rPr lang="en-GB" sz="2800" dirty="0"/>
              <a:t>productivity </a:t>
            </a:r>
            <a:endParaRPr lang="en-GB" sz="2800" dirty="0" smtClean="0"/>
          </a:p>
          <a:p>
            <a:pPr lvl="1"/>
            <a:r>
              <a:rPr lang="en-GB" sz="2800" dirty="0" smtClean="0"/>
              <a:t>speeding </a:t>
            </a:r>
            <a:r>
              <a:rPr lang="en-GB" sz="2800" dirty="0"/>
              <a:t>up </a:t>
            </a:r>
            <a:r>
              <a:rPr lang="en-GB" sz="2800" dirty="0" smtClean="0"/>
              <a:t>inductions</a:t>
            </a:r>
          </a:p>
          <a:p>
            <a:pPr lvl="1"/>
            <a:r>
              <a:rPr lang="en-GB" sz="2800" dirty="0" smtClean="0"/>
              <a:t>helping </a:t>
            </a:r>
            <a:r>
              <a:rPr lang="en-GB" sz="2800" dirty="0"/>
              <a:t>with your managerial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14292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Who we are and what we do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950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" y="424873"/>
            <a:ext cx="12112302" cy="6433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</a:t>
            </a:r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17795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/>
              <a:t>of </a:t>
            </a:r>
            <a:r>
              <a:rPr lang="en-GB" smtClean="0"/>
              <a:t>society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solidFill>
                  <a:srgbClr val="0070C0"/>
                </a:solidFill>
              </a:rPr>
              <a:t>Digital </a:t>
            </a:r>
            <a:r>
              <a:rPr lang="en-GB" sz="2400" b="1" dirty="0">
                <a:solidFill>
                  <a:srgbClr val="0070C0"/>
                </a:solidFill>
              </a:rPr>
              <a:t>technologies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pl-PL" sz="2400" dirty="0">
                <a:solidFill>
                  <a:srgbClr val="0070C0"/>
                </a:solidFill>
              </a:rPr>
              <a:t>for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diffusing knowledge</a:t>
            </a:r>
            <a:endParaRPr lang="pl-P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29895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9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916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936</Words>
  <Application>Microsoft Office PowerPoint</Application>
  <PresentationFormat>Widescreen</PresentationFormat>
  <Paragraphs>181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 Neue</vt:lpstr>
      <vt:lpstr>Symbol</vt:lpstr>
      <vt:lpstr>Office Theme</vt:lpstr>
      <vt:lpstr>FAIR for leaders</vt:lpstr>
      <vt:lpstr>PowerPoint Presentation</vt:lpstr>
      <vt:lpstr>Better research by better sharing</vt:lpstr>
      <vt:lpstr>PowerPoint Presentation</vt:lpstr>
      <vt:lpstr>Evolution of Research</vt:lpstr>
      <vt:lpstr>Open Science</vt:lpstr>
      <vt:lpstr>Open Science</vt:lpstr>
      <vt:lpstr>Success story – Open Access</vt:lpstr>
      <vt:lpstr>Outcomes of Openness</vt:lpstr>
      <vt:lpstr>Outcomes of Openness</vt:lpstr>
      <vt:lpstr>Motivation</vt:lpstr>
      <vt:lpstr>Motivation</vt:lpstr>
      <vt:lpstr>Why we are not doing Open Science / Data Sharing</vt:lpstr>
      <vt:lpstr>Why we are not doing Open Science / Data Sharing</vt:lpstr>
      <vt:lpstr>Sharing as part of the workflow</vt:lpstr>
      <vt:lpstr>Sharing as part of the workflow</vt:lpstr>
      <vt:lpstr>PowerPoint Presentation</vt:lpstr>
      <vt:lpstr>Power figures</vt:lpstr>
      <vt:lpstr>Responsible for your minions</vt:lpstr>
      <vt:lpstr>DORA</vt:lpstr>
      <vt:lpstr>PowerPoint Presentation</vt:lpstr>
      <vt:lpstr>Narrative CV</vt:lpstr>
      <vt:lpstr>Narrative CV</vt:lpstr>
      <vt:lpstr>It is easier to be prepared than to fake it</vt:lpstr>
      <vt:lpstr>PowerPoint Presentation</vt:lpstr>
      <vt:lpstr>Exercise – lottery winner</vt:lpstr>
      <vt:lpstr>Lottery winner exercise - conclusions</vt:lpstr>
      <vt:lpstr>Agenda</vt:lpstr>
      <vt:lpstr>Credits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(bio) practice</dc:title>
  <dc:creator>ZIELINSKI Tomasz</dc:creator>
  <cp:lastModifiedBy>Tomasz Zielinski</cp:lastModifiedBy>
  <cp:revision>40</cp:revision>
  <dcterms:created xsi:type="dcterms:W3CDTF">2021-05-26T00:05:55Z</dcterms:created>
  <dcterms:modified xsi:type="dcterms:W3CDTF">2022-12-16T00:27:26Z</dcterms:modified>
</cp:coreProperties>
</file>